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83" r:id="rId3"/>
    <p:sldId id="257" r:id="rId4"/>
    <p:sldId id="324" r:id="rId5"/>
    <p:sldId id="325" r:id="rId6"/>
    <p:sldId id="326" r:id="rId7"/>
    <p:sldId id="258" r:id="rId8"/>
    <p:sldId id="259" r:id="rId9"/>
    <p:sldId id="261" r:id="rId10"/>
    <p:sldId id="262" r:id="rId11"/>
    <p:sldId id="263" r:id="rId12"/>
    <p:sldId id="260" r:id="rId13"/>
    <p:sldId id="264" r:id="rId14"/>
    <p:sldId id="268" r:id="rId15"/>
    <p:sldId id="269" r:id="rId16"/>
    <p:sldId id="270" r:id="rId17"/>
    <p:sldId id="327" r:id="rId18"/>
    <p:sldId id="328" r:id="rId19"/>
    <p:sldId id="282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26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3" r:id="rId67"/>
    <p:sldId id="322" r:id="rId68"/>
    <p:sldId id="26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4"/>
    <p:restoredTop sz="94626"/>
  </p:normalViewPr>
  <p:slideViewPr>
    <p:cSldViewPr snapToGrid="0" snapToObjects="1">
      <p:cViewPr varScale="1">
        <p:scale>
          <a:sx n="87" d="100"/>
          <a:sy n="87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C5BA-3ACA-7145-BA1B-F8C3CCB95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Basic Image Analysis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BA64-1F08-C644-8A7F-992AA9B6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Mellert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5669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9905A3-1FC4-F243-BB8F-538800CA01EA}"/>
              </a:ext>
            </a:extLst>
          </p:cNvPr>
          <p:cNvSpPr txBox="1"/>
          <p:nvPr/>
        </p:nvSpPr>
        <p:spPr>
          <a:xfrm>
            <a:off x="3480872" y="595857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(0,2,0,0) and (0,2,1,0)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DD1E69A-C3D9-E545-9E09-BC07BF94F79B}"/>
              </a:ext>
            </a:extLst>
          </p:cNvPr>
          <p:cNvSpPr txBox="1"/>
          <p:nvPr/>
        </p:nvSpPr>
        <p:spPr>
          <a:xfrm>
            <a:off x="3480872" y="595857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(0,2,0,0) and (0,2,0,1)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545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232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Most images can be described with five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C2B2-8206-7943-8009-B55E7FDF1EB1}"/>
              </a:ext>
            </a:extLst>
          </p:cNvPr>
          <p:cNvSpPr txBox="1"/>
          <p:nvPr/>
        </p:nvSpPr>
        <p:spPr>
          <a:xfrm>
            <a:off x="5417209" y="1739414"/>
            <a:ext cx="1459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XYZCT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040A0C-CEC5-9C41-83D6-0DC3C28D3AD9}"/>
              </a:ext>
            </a:extLst>
          </p:cNvPr>
          <p:cNvSpPr txBox="1"/>
          <p:nvPr/>
        </p:nvSpPr>
        <p:spPr>
          <a:xfrm>
            <a:off x="4921945" y="2698918"/>
            <a:ext cx="24497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 - Column</a:t>
            </a:r>
          </a:p>
          <a:p>
            <a:r>
              <a:rPr lang="en-US" sz="4000" dirty="0"/>
              <a:t>Y - Row</a:t>
            </a:r>
          </a:p>
          <a:p>
            <a:r>
              <a:rPr lang="en-US" sz="4000" dirty="0"/>
              <a:t>Z - Depth</a:t>
            </a:r>
          </a:p>
          <a:p>
            <a:r>
              <a:rPr lang="en-US" sz="4000" dirty="0"/>
              <a:t>C - Color</a:t>
            </a:r>
          </a:p>
          <a:p>
            <a:r>
              <a:rPr lang="en-US" sz="4000" dirty="0"/>
              <a:t>T - Time</a:t>
            </a:r>
          </a:p>
        </p:txBody>
      </p:sp>
    </p:spTree>
    <p:extLst>
      <p:ext uri="{BB962C8B-B14F-4D97-AF65-F5344CB8AC3E}">
        <p14:creationId xmlns:p14="http://schemas.microsoft.com/office/powerpoint/2010/main" val="384053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Watch out for ordering!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C2B2-8206-7943-8009-B55E7FDF1EB1}"/>
              </a:ext>
            </a:extLst>
          </p:cNvPr>
          <p:cNvSpPr txBox="1"/>
          <p:nvPr/>
        </p:nvSpPr>
        <p:spPr>
          <a:xfrm>
            <a:off x="5122242" y="1872150"/>
            <a:ext cx="1459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XYZCT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8FBF9-EDD6-5440-BA7E-EC732BB7928D}"/>
              </a:ext>
            </a:extLst>
          </p:cNvPr>
          <p:cNvSpPr txBox="1"/>
          <p:nvPr/>
        </p:nvSpPr>
        <p:spPr>
          <a:xfrm>
            <a:off x="5122242" y="2638116"/>
            <a:ext cx="1461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YXZCT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6855A-5581-D345-B9FC-9D612D0DB255}"/>
              </a:ext>
            </a:extLst>
          </p:cNvPr>
          <p:cNvSpPr txBox="1"/>
          <p:nvPr/>
        </p:nvSpPr>
        <p:spPr>
          <a:xfrm>
            <a:off x="5119742" y="3404082"/>
            <a:ext cx="1456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TXYZC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2777F4-F29A-404D-ACC6-9F46E2679FAF}"/>
              </a:ext>
            </a:extLst>
          </p:cNvPr>
          <p:cNvSpPr txBox="1">
            <a:spLocks/>
          </p:cNvSpPr>
          <p:nvPr/>
        </p:nvSpPr>
        <p:spPr>
          <a:xfrm>
            <a:off x="1373995" y="4936014"/>
            <a:ext cx="8948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Dimension order usually described in image metadata!</a:t>
            </a:r>
          </a:p>
        </p:txBody>
      </p:sp>
    </p:spTree>
    <p:extLst>
      <p:ext uri="{BB962C8B-B14F-4D97-AF65-F5344CB8AC3E}">
        <p14:creationId xmlns:p14="http://schemas.microsoft.com/office/powerpoint/2010/main" val="88152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Slides for ‘3-Filters and Convolutions’</a:t>
            </a:r>
          </a:p>
        </p:txBody>
      </p:sp>
    </p:spTree>
    <p:extLst>
      <p:ext uri="{BB962C8B-B14F-4D97-AF65-F5344CB8AC3E}">
        <p14:creationId xmlns:p14="http://schemas.microsoft.com/office/powerpoint/2010/main" val="219722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‘1-Images are Arrays’</a:t>
            </a:r>
          </a:p>
        </p:txBody>
      </p:sp>
    </p:spTree>
    <p:extLst>
      <p:ext uri="{BB962C8B-B14F-4D97-AF65-F5344CB8AC3E}">
        <p14:creationId xmlns:p14="http://schemas.microsoft.com/office/powerpoint/2010/main" val="155009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5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BA729A2-F234-E54F-A5DE-8B84378F743E}"/>
              </a:ext>
            </a:extLst>
          </p:cNvPr>
          <p:cNvSpPr/>
          <p:nvPr/>
        </p:nvSpPr>
        <p:spPr>
          <a:xfrm>
            <a:off x="7747000" y="2657197"/>
            <a:ext cx="73152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4ED04C-8123-5F42-95B0-9E525E3A3B68}"/>
              </a:ext>
            </a:extLst>
          </p:cNvPr>
          <p:cNvSpPr/>
          <p:nvPr/>
        </p:nvSpPr>
        <p:spPr>
          <a:xfrm>
            <a:off x="723178" y="1925677"/>
            <a:ext cx="2193007" cy="219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579BC-6CA8-FF41-8F87-992A8D0482FA}"/>
              </a:ext>
            </a:extLst>
          </p:cNvPr>
          <p:cNvCxnSpPr/>
          <p:nvPr/>
        </p:nvCxnSpPr>
        <p:spPr>
          <a:xfrm>
            <a:off x="2916185" y="192567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BC7DC25-52FD-6942-B312-3C9569ADED27}"/>
              </a:ext>
            </a:extLst>
          </p:cNvPr>
          <p:cNvCxnSpPr>
            <a:cxnSpLocks/>
          </p:cNvCxnSpPr>
          <p:nvPr/>
        </p:nvCxnSpPr>
        <p:spPr>
          <a:xfrm flipV="1">
            <a:off x="2916185" y="338871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176384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58056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5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3341172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67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8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4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308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906828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15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265719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78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9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210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 what about the edges?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017B21-1892-B044-9B87-5563F8A6A42E}"/>
              </a:ext>
            </a:extLst>
          </p:cNvPr>
          <p:cNvGrpSpPr/>
          <p:nvPr/>
        </p:nvGrpSpPr>
        <p:grpSpPr>
          <a:xfrm>
            <a:off x="723333" y="1194157"/>
            <a:ext cx="7755342" cy="2194560"/>
            <a:chOff x="1473809" y="1925677"/>
            <a:chExt cx="7755342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FFFB47-CA09-3E45-9A21-0C5A27BD8488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98B0B54-8052-A846-8671-87B055B3B85B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8F2612-FD79-3F43-A4F5-440604BF3A75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60A772-AC75-E144-83DF-4D1BFABF6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914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136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185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198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148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431187" y="5916428"/>
            <a:ext cx="561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‘Edge’/’Extend’ padding</a:t>
            </a:r>
          </a:p>
        </p:txBody>
      </p:sp>
    </p:spTree>
    <p:extLst>
      <p:ext uri="{BB962C8B-B14F-4D97-AF65-F5344CB8AC3E}">
        <p14:creationId xmlns:p14="http://schemas.microsoft.com/office/powerpoint/2010/main" val="3608674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366199" y="5796238"/>
            <a:ext cx="5447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‘Constant’/’zero’ padding</a:t>
            </a:r>
          </a:p>
        </p:txBody>
      </p:sp>
    </p:spTree>
    <p:extLst>
      <p:ext uri="{BB962C8B-B14F-4D97-AF65-F5344CB8AC3E}">
        <p14:creationId xmlns:p14="http://schemas.microsoft.com/office/powerpoint/2010/main" val="1423611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401096" y="1180510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0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1138077" y="1166862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589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212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3 x 3 Max Filter with zero-padding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52973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52973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1505C-48B6-E444-A15A-962558A23F40}"/>
              </a:ext>
            </a:extLst>
          </p:cNvPr>
          <p:cNvCxnSpPr/>
          <p:nvPr/>
        </p:nvCxnSpPr>
        <p:spPr>
          <a:xfrm>
            <a:off x="5581934" y="3725839"/>
            <a:ext cx="955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6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02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Many types of filters</a:t>
            </a:r>
          </a:p>
          <a:p>
            <a:pPr lvl="1"/>
            <a:r>
              <a:rPr lang="en-US" sz="3200" dirty="0"/>
              <a:t>e.g., Max, Min, Median, Standard Deviation, etc.</a:t>
            </a:r>
          </a:p>
          <a:p>
            <a:pPr lvl="1"/>
            <a:r>
              <a:rPr lang="en-US" sz="3200" dirty="0"/>
              <a:t>Can also filter with convolutions – we’ll cover that next!</a:t>
            </a:r>
          </a:p>
          <a:p>
            <a:r>
              <a:rPr lang="en-US" sz="3600" dirty="0"/>
              <a:t>Why filters?</a:t>
            </a:r>
          </a:p>
          <a:p>
            <a:pPr lvl="1"/>
            <a:r>
              <a:rPr lang="en-US" sz="3200" dirty="0"/>
              <a:t>Smooth image to reduce effects of noise</a:t>
            </a:r>
          </a:p>
          <a:p>
            <a:pPr lvl="1"/>
            <a:r>
              <a:rPr lang="en-US" sz="3200" dirty="0"/>
              <a:t>‘Grow’ light or dark areas</a:t>
            </a:r>
          </a:p>
          <a:p>
            <a:pPr lvl="1"/>
            <a:r>
              <a:rPr lang="en-US" sz="3200" dirty="0"/>
              <a:t>Highlight regions of interest</a:t>
            </a:r>
          </a:p>
          <a:p>
            <a:pPr lvl="1"/>
            <a:r>
              <a:rPr lang="en-US" sz="3200" dirty="0"/>
              <a:t>Calculate features</a:t>
            </a:r>
          </a:p>
        </p:txBody>
      </p:sp>
    </p:spTree>
    <p:extLst>
      <p:ext uri="{BB962C8B-B14F-4D97-AF65-F5344CB8AC3E}">
        <p14:creationId xmlns:p14="http://schemas.microsoft.com/office/powerpoint/2010/main" val="344138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AC050D-2BCE-7C46-AC5F-39E5C9B08853}"/>
              </a:ext>
            </a:extLst>
          </p:cNvPr>
          <p:cNvSpPr txBox="1"/>
          <p:nvPr/>
        </p:nvSpPr>
        <p:spPr>
          <a:xfrm>
            <a:off x="4968156" y="4496911"/>
            <a:ext cx="3039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will see this called:</a:t>
            </a:r>
          </a:p>
          <a:p>
            <a:r>
              <a:rPr lang="en-US" sz="2400" dirty="0"/>
              <a:t>-kernel</a:t>
            </a:r>
          </a:p>
          <a:p>
            <a:r>
              <a:rPr lang="en-US" sz="2400" dirty="0"/>
              <a:t>-convolution matrix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105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</p:spTree>
    <p:extLst>
      <p:ext uri="{BB962C8B-B14F-4D97-AF65-F5344CB8AC3E}">
        <p14:creationId xmlns:p14="http://schemas.microsoft.com/office/powerpoint/2010/main" val="282988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01D95-3427-834B-AF76-4AF26D2F8251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(0,0)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6626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248272-71A3-9A45-BEBA-6CC710BFE0AA}"/>
              </a:ext>
            </a:extLst>
          </p:cNvPr>
          <p:cNvSpPr txBox="1"/>
          <p:nvPr/>
        </p:nvSpPr>
        <p:spPr>
          <a:xfrm>
            <a:off x="2136689" y="5640892"/>
            <a:ext cx="1005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44 + 237 + 68 + 251 - 1200 + 238 + 111 + 198 + 73 = 20</a:t>
            </a:r>
          </a:p>
        </p:txBody>
      </p:sp>
    </p:spTree>
    <p:extLst>
      <p:ext uri="{BB962C8B-B14F-4D97-AF65-F5344CB8AC3E}">
        <p14:creationId xmlns:p14="http://schemas.microsoft.com/office/powerpoint/2010/main" val="357164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68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66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959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7" y="295261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92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263638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956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299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011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3F51401-FDF5-B942-A106-A9F50115C828}"/>
              </a:ext>
            </a:extLst>
          </p:cNvPr>
          <p:cNvSpPr txBox="1"/>
          <p:nvPr/>
        </p:nvSpPr>
        <p:spPr>
          <a:xfrm>
            <a:off x="7885655" y="5656030"/>
            <a:ext cx="33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 + 255 + 255 = 765</a:t>
            </a:r>
          </a:p>
        </p:txBody>
      </p:sp>
    </p:spTree>
    <p:extLst>
      <p:ext uri="{BB962C8B-B14F-4D97-AF65-F5344CB8AC3E}">
        <p14:creationId xmlns:p14="http://schemas.microsoft.com/office/powerpoint/2010/main" val="2005815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83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233A7-98CB-8F4C-8734-43591AC483F3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(1,0)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514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Vertical edge detector using</a:t>
            </a:r>
          </a:p>
          <a:p>
            <a:pPr algn="ctr"/>
            <a:r>
              <a:rPr lang="en-US" dirty="0"/>
              <a:t>Extend/Edge 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896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‘4-Morphology’</a:t>
            </a:r>
          </a:p>
        </p:txBody>
      </p:sp>
    </p:spTree>
    <p:extLst>
      <p:ext uri="{BB962C8B-B14F-4D97-AF65-F5344CB8AC3E}">
        <p14:creationId xmlns:p14="http://schemas.microsoft.com/office/powerpoint/2010/main" val="3759939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33D9507-2968-E24D-A004-7FD1C037474E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</p:spTree>
    <p:extLst>
      <p:ext uri="{BB962C8B-B14F-4D97-AF65-F5344CB8AC3E}">
        <p14:creationId xmlns:p14="http://schemas.microsoft.com/office/powerpoint/2010/main" val="582807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3EACB8-226C-F344-B59B-5F164CF0203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11328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49459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8CEF3-F5EB-0545-9F66-BD1534EB43AB}"/>
              </a:ext>
            </a:extLst>
          </p:cNvPr>
          <p:cNvSpPr txBox="1"/>
          <p:nvPr/>
        </p:nvSpPr>
        <p:spPr>
          <a:xfrm>
            <a:off x="7361514" y="5212494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 called a ‘binary mask’ of the original image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758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42" y="1315460"/>
            <a:ext cx="968048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Binary masks usually highlight or separate regions of interest:</a:t>
            </a:r>
          </a:p>
          <a:p>
            <a:pPr lvl="1"/>
            <a:r>
              <a:rPr lang="en-US" sz="2800" dirty="0"/>
              <a:t>e.g., foreground vs. background, object of interest, etc.</a:t>
            </a:r>
          </a:p>
          <a:p>
            <a:r>
              <a:rPr lang="en-US" sz="3600" dirty="0"/>
              <a:t>Masks are often manipulated with morphological operations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116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1C6643-6D0E-0D44-8A97-3E39B9701BC6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015480" y="1705021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AF86F2-A966-FC40-8AE6-CA1B9106F0E4}"/>
                </a:ext>
              </a:extLst>
            </p:cNvPr>
            <p:cNvSpPr/>
            <p:nvPr/>
          </p:nvSpPr>
          <p:spPr>
            <a:xfrm>
              <a:off x="701548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EEAA42-3394-0B47-BB93-727130705B09}"/>
                </a:ext>
              </a:extLst>
            </p:cNvPr>
            <p:cNvSpPr/>
            <p:nvPr/>
          </p:nvSpPr>
          <p:spPr>
            <a:xfrm>
              <a:off x="774700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39D878-486A-8E41-B6DE-3473FFFC2C86}"/>
                </a:ext>
              </a:extLst>
            </p:cNvPr>
            <p:cNvSpPr/>
            <p:nvPr/>
          </p:nvSpPr>
          <p:spPr>
            <a:xfrm>
              <a:off x="847852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3E5BE8-23B0-4D43-A98C-E80897D5F1D7}"/>
                </a:ext>
              </a:extLst>
            </p:cNvPr>
            <p:cNvSpPr/>
            <p:nvPr/>
          </p:nvSpPr>
          <p:spPr>
            <a:xfrm>
              <a:off x="701548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B7C72E3-D817-3445-AE1B-74EBB221CD08}"/>
                </a:ext>
              </a:extLst>
            </p:cNvPr>
            <p:cNvSpPr/>
            <p:nvPr/>
          </p:nvSpPr>
          <p:spPr>
            <a:xfrm>
              <a:off x="774700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5AEF96-3A49-6843-8D45-341FA3EC85EF}"/>
                </a:ext>
              </a:extLst>
            </p:cNvPr>
            <p:cNvSpPr/>
            <p:nvPr/>
          </p:nvSpPr>
          <p:spPr>
            <a:xfrm>
              <a:off x="847852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7FEB33-4151-B94F-AB92-478EA9D55D9E}"/>
                </a:ext>
              </a:extLst>
            </p:cNvPr>
            <p:cNvSpPr/>
            <p:nvPr/>
          </p:nvSpPr>
          <p:spPr>
            <a:xfrm>
              <a:off x="701548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9950BA-7A05-6B48-869C-E05286F9EFD6}"/>
                </a:ext>
              </a:extLst>
            </p:cNvPr>
            <p:cNvSpPr/>
            <p:nvPr/>
          </p:nvSpPr>
          <p:spPr>
            <a:xfrm>
              <a:off x="774700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24B08B-9C3C-B045-86CB-354BE740BD42}"/>
                </a:ext>
              </a:extLst>
            </p:cNvPr>
            <p:cNvSpPr/>
            <p:nvPr/>
          </p:nvSpPr>
          <p:spPr>
            <a:xfrm>
              <a:off x="847852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644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F80E3-BEA6-0F41-A141-4BCF4DA1F4D4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788366" y="2490970"/>
            <a:chExt cx="2194560" cy="21945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1C6643-6D0E-0D44-8A97-3E39B9701BC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2EEAA42-3394-0B47-BB93-727130705B09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53E5BE8-23B0-4D43-A98C-E80897D5F1D7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7C72E3-D817-3445-AE1B-74EBB221CD08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5AEF96-3A49-6843-8D45-341FA3EC85EF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9950BA-7A05-6B48-869C-E05286F9EFD6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853D42-5F1E-2E46-88BC-CDD67E6AFF2F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026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8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233A7-98CB-8F4C-8734-43591AC483F3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(1,2)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8750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4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46412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8334027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3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2283834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9071445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5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482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8300" y="102717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9E0018-D442-7643-95CE-F15907BB3E2F}"/>
              </a:ext>
            </a:extLst>
          </p:cNvPr>
          <p:cNvSpPr/>
          <p:nvPr/>
        </p:nvSpPr>
        <p:spPr>
          <a:xfrm>
            <a:off x="6870987" y="196262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9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4892" y="102793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197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75506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066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1943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labeling connected regions</a:t>
            </a:r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610E6C-E015-6847-9F30-ACDABB4113F5}"/>
              </a:ext>
            </a:extLst>
          </p:cNvPr>
          <p:cNvSpPr txBox="1"/>
          <p:nvPr/>
        </p:nvSpPr>
        <p:spPr>
          <a:xfrm>
            <a:off x="3177946" y="4940854"/>
            <a:ext cx="7319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0000"/>
                </a:solidFill>
              </a:rPr>
              <a:t>Row,column,depth</a:t>
            </a:r>
            <a:endParaRPr lang="en-US" sz="3600" dirty="0">
              <a:solidFill>
                <a:srgbClr val="FF00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y,      x,      z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E23AE6-5B35-FA4B-BB03-7EA0471A70CD}"/>
              </a:ext>
            </a:extLst>
          </p:cNvPr>
          <p:cNvSpPr txBox="1"/>
          <p:nvPr/>
        </p:nvSpPr>
        <p:spPr>
          <a:xfrm>
            <a:off x="2337753" y="5227508"/>
            <a:ext cx="731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y,      x,      z,     t            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7DD523-1B88-8440-B0DA-C6DE12C79203}"/>
              </a:ext>
            </a:extLst>
          </p:cNvPr>
          <p:cNvSpPr txBox="1"/>
          <p:nvPr/>
        </p:nvSpPr>
        <p:spPr>
          <a:xfrm>
            <a:off x="3955316" y="588749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(0,1,0,0) and (0,2,0,0)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2759</Words>
  <Application>Microsoft Macintosh PowerPoint</Application>
  <PresentationFormat>Widescreen</PresentationFormat>
  <Paragraphs>2014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Office Theme</vt:lpstr>
      <vt:lpstr>Slides for Basic Image Analysis in Python</vt:lpstr>
      <vt:lpstr>Slides for ‘1-Images are Arrays’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Grayscale images are 2D arrays</vt:lpstr>
      <vt:lpstr>Grayscale images are 2D arrays</vt:lpstr>
      <vt:lpstr>2D color images are 3D arrays</vt:lpstr>
      <vt:lpstr>2D color images are 3D arrays</vt:lpstr>
      <vt:lpstr>2D color images are 3D arrays</vt:lpstr>
      <vt:lpstr>Most images can be described with five dimensions</vt:lpstr>
      <vt:lpstr>Watch out for ordering!</vt:lpstr>
      <vt:lpstr>Slides for ‘3-Filters and Convolutions’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 for ‘4-Morphology’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on labeling connected regions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40</cp:revision>
  <dcterms:created xsi:type="dcterms:W3CDTF">2018-11-29T21:33:46Z</dcterms:created>
  <dcterms:modified xsi:type="dcterms:W3CDTF">2019-01-23T17:21:10Z</dcterms:modified>
</cp:coreProperties>
</file>